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tamaran" pitchFamily="2" charset="77"/>
      <p:regular r:id="rId13"/>
      <p:bold r:id="rId14"/>
    </p:embeddedFont>
    <p:embeddedFont>
      <p:font typeface="Catamaran Thin" pitchFamily="2" charset="7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if4dz7YrBl3U8fXwaRIhjza1+J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338C67-5134-4619-9536-F70CFA7630B2}">
  <a:tblStyle styleId="{27338C67-5134-4619-9536-F70CFA7630B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4" name="Google Shape;39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0" name="Google Shape;42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" name="Google Shape;11;p8"/>
          <p:cNvGrpSpPr/>
          <p:nvPr/>
        </p:nvGrpSpPr>
        <p:grpSpPr>
          <a:xfrm>
            <a:off x="0" y="2396973"/>
            <a:ext cx="9144000" cy="2463363"/>
            <a:chOff x="0" y="1786473"/>
            <a:chExt cx="9144000" cy="2463363"/>
          </a:xfrm>
        </p:grpSpPr>
        <p:sp>
          <p:nvSpPr>
            <p:cNvPr id="12" name="Google Shape;12;p8"/>
            <p:cNvSpPr/>
            <p:nvPr/>
          </p:nvSpPr>
          <p:spPr>
            <a:xfrm>
              <a:off x="387953" y="3203434"/>
              <a:ext cx="1506902" cy="1046402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8"/>
            <p:cNvSpPr/>
            <p:nvPr/>
          </p:nvSpPr>
          <p:spPr>
            <a:xfrm>
              <a:off x="455961" y="3203339"/>
              <a:ext cx="1387697" cy="1027233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33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8"/>
            <p:cNvSpPr/>
            <p:nvPr/>
          </p:nvSpPr>
          <p:spPr>
            <a:xfrm>
              <a:off x="464296" y="3203434"/>
              <a:ext cx="852487" cy="485578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41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8"/>
            <p:cNvSpPr/>
            <p:nvPr/>
          </p:nvSpPr>
          <p:spPr>
            <a:xfrm>
              <a:off x="1894904" y="2489983"/>
              <a:ext cx="963930" cy="713456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8"/>
            <p:cNvSpPr/>
            <p:nvPr/>
          </p:nvSpPr>
          <p:spPr>
            <a:xfrm>
              <a:off x="1316783" y="2071853"/>
              <a:ext cx="1372123" cy="1131588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8"/>
            <p:cNvSpPr/>
            <p:nvPr/>
          </p:nvSpPr>
          <p:spPr>
            <a:xfrm>
              <a:off x="2688907" y="3203434"/>
              <a:ext cx="785813" cy="342887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8"/>
            <p:cNvSpPr/>
            <p:nvPr/>
          </p:nvSpPr>
          <p:spPr>
            <a:xfrm>
              <a:off x="6347555" y="3203434"/>
              <a:ext cx="987313" cy="485530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8"/>
            <p:cNvSpPr/>
            <p:nvPr/>
          </p:nvSpPr>
          <p:spPr>
            <a:xfrm>
              <a:off x="4433316" y="3203434"/>
              <a:ext cx="1359026" cy="913651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8"/>
            <p:cNvSpPr/>
            <p:nvPr/>
          </p:nvSpPr>
          <p:spPr>
            <a:xfrm>
              <a:off x="3474719" y="2357234"/>
              <a:ext cx="958596" cy="846206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8"/>
            <p:cNvSpPr/>
            <p:nvPr/>
          </p:nvSpPr>
          <p:spPr>
            <a:xfrm>
              <a:off x="5792342" y="2975558"/>
              <a:ext cx="530066" cy="227878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8"/>
            <p:cNvSpPr/>
            <p:nvPr/>
          </p:nvSpPr>
          <p:spPr>
            <a:xfrm>
              <a:off x="0" y="2737741"/>
              <a:ext cx="464201" cy="465648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8"/>
            <p:cNvSpPr/>
            <p:nvPr/>
          </p:nvSpPr>
          <p:spPr>
            <a:xfrm>
              <a:off x="8765190" y="3203434"/>
              <a:ext cx="378809" cy="485483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8"/>
            <p:cNvSpPr/>
            <p:nvPr/>
          </p:nvSpPr>
          <p:spPr>
            <a:xfrm>
              <a:off x="1894904" y="2489983"/>
              <a:ext cx="794003" cy="713456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8"/>
            <p:cNvSpPr/>
            <p:nvPr/>
          </p:nvSpPr>
          <p:spPr>
            <a:xfrm>
              <a:off x="5288756" y="3203434"/>
              <a:ext cx="940450" cy="428073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41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8514492" y="2394856"/>
              <a:ext cx="629507" cy="808583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3876675" y="2014492"/>
              <a:ext cx="1398460" cy="1189045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8"/>
            <p:cNvSpPr/>
            <p:nvPr/>
          </p:nvSpPr>
          <p:spPr>
            <a:xfrm>
              <a:off x="0" y="2918101"/>
              <a:ext cx="387952" cy="285382"/>
            </a:xfrm>
            <a:custGeom>
              <a:avLst/>
              <a:gdLst/>
              <a:ahLst/>
              <a:cxnLst/>
              <a:rect l="l" t="t" r="r" b="b"/>
              <a:pathLst>
                <a:path w="517270" h="380509" extrusionOk="0">
                  <a:moveTo>
                    <a:pt x="0" y="0"/>
                  </a:moveTo>
                  <a:lnTo>
                    <a:pt x="0" y="380510"/>
                  </a:lnTo>
                  <a:lnTo>
                    <a:pt x="517271" y="380510"/>
                  </a:lnTo>
                  <a:cubicBezTo>
                    <a:pt x="385445" y="159053"/>
                    <a:pt x="226378" y="1142"/>
                    <a:pt x="0" y="0"/>
                  </a:cubicBezTo>
                  <a:close/>
                </a:path>
              </a:pathLst>
            </a:custGeom>
            <a:solidFill>
              <a:srgbClr val="029E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8"/>
            <p:cNvSpPr/>
            <p:nvPr/>
          </p:nvSpPr>
          <p:spPr>
            <a:xfrm>
              <a:off x="6229207" y="2252166"/>
              <a:ext cx="1366075" cy="951274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8"/>
            <p:cNvSpPr/>
            <p:nvPr/>
          </p:nvSpPr>
          <p:spPr>
            <a:xfrm>
              <a:off x="7343679" y="1786473"/>
              <a:ext cx="1421463" cy="1416970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49411"/>
                  </a:srgbClr>
                </a:gs>
                <a:gs pos="100000">
                  <a:srgbClr val="002FFF">
                    <a:alpha val="4941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8"/>
            <p:cNvSpPr/>
            <p:nvPr/>
          </p:nvSpPr>
          <p:spPr>
            <a:xfrm>
              <a:off x="6229350" y="3129663"/>
              <a:ext cx="93202" cy="73771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8"/>
            <p:cNvSpPr/>
            <p:nvPr/>
          </p:nvSpPr>
          <p:spPr>
            <a:xfrm>
              <a:off x="7595330" y="3203434"/>
              <a:ext cx="919163" cy="285382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8"/>
            <p:cNvSpPr/>
            <p:nvPr/>
          </p:nvSpPr>
          <p:spPr>
            <a:xfrm>
              <a:off x="2858547" y="3202435"/>
              <a:ext cx="1012412" cy="474733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60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8"/>
            <p:cNvSpPr/>
            <p:nvPr/>
          </p:nvSpPr>
          <p:spPr>
            <a:xfrm>
              <a:off x="0" y="1968308"/>
              <a:ext cx="9144000" cy="2220131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8"/>
          <p:cNvGrpSpPr/>
          <p:nvPr/>
        </p:nvGrpSpPr>
        <p:grpSpPr>
          <a:xfrm>
            <a:off x="135815" y="2828480"/>
            <a:ext cx="8869535" cy="2073345"/>
            <a:chOff x="135815" y="2828480"/>
            <a:chExt cx="8869535" cy="2073345"/>
          </a:xfrm>
        </p:grpSpPr>
        <p:sp>
          <p:nvSpPr>
            <p:cNvPr id="36" name="Google Shape;36;p8"/>
            <p:cNvSpPr/>
            <p:nvPr/>
          </p:nvSpPr>
          <p:spPr>
            <a:xfrm>
              <a:off x="2005925" y="3956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8"/>
            <p:cNvSpPr/>
            <p:nvPr/>
          </p:nvSpPr>
          <p:spPr>
            <a:xfrm>
              <a:off x="2320790" y="408647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8"/>
            <p:cNvSpPr/>
            <p:nvPr/>
          </p:nvSpPr>
          <p:spPr>
            <a:xfrm>
              <a:off x="2102225" y="4326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8"/>
            <p:cNvSpPr/>
            <p:nvPr/>
          </p:nvSpPr>
          <p:spPr>
            <a:xfrm>
              <a:off x="268650" y="44016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8"/>
            <p:cNvSpPr/>
            <p:nvPr/>
          </p:nvSpPr>
          <p:spPr>
            <a:xfrm>
              <a:off x="2719290" y="442067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8"/>
            <p:cNvSpPr/>
            <p:nvPr/>
          </p:nvSpPr>
          <p:spPr>
            <a:xfrm>
              <a:off x="2777500" y="45897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8"/>
            <p:cNvSpPr/>
            <p:nvPr/>
          </p:nvSpPr>
          <p:spPr>
            <a:xfrm>
              <a:off x="6258675" y="423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8"/>
            <p:cNvSpPr/>
            <p:nvPr/>
          </p:nvSpPr>
          <p:spPr>
            <a:xfrm>
              <a:off x="1669290" y="465637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8"/>
            <p:cNvSpPr/>
            <p:nvPr/>
          </p:nvSpPr>
          <p:spPr>
            <a:xfrm>
              <a:off x="1015700" y="33500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8"/>
            <p:cNvSpPr/>
            <p:nvPr/>
          </p:nvSpPr>
          <p:spPr>
            <a:xfrm>
              <a:off x="4283275" y="41843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8"/>
            <p:cNvSpPr/>
            <p:nvPr/>
          </p:nvSpPr>
          <p:spPr>
            <a:xfrm>
              <a:off x="6085040" y="46563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8"/>
            <p:cNvSpPr/>
            <p:nvPr/>
          </p:nvSpPr>
          <p:spPr>
            <a:xfrm>
              <a:off x="6570650" y="44979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8"/>
            <p:cNvSpPr/>
            <p:nvPr/>
          </p:nvSpPr>
          <p:spPr>
            <a:xfrm>
              <a:off x="3225425" y="32537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5755090" y="445142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3005325" y="34748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5505625" y="4805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7109815" y="442067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7682275" y="42160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8909050" y="4637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8733490" y="42806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7280975" y="28284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7446290" y="30729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6143240" y="34166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5363775" y="34748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8526265" y="47336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35815" y="39755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509690" y="350812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9"/>
          <p:cNvGrpSpPr/>
          <p:nvPr/>
        </p:nvGrpSpPr>
        <p:grpSpPr>
          <a:xfrm>
            <a:off x="218" y="3708336"/>
            <a:ext cx="9143346" cy="1231682"/>
            <a:chOff x="218" y="898161"/>
            <a:chExt cx="9143346" cy="1231682"/>
          </a:xfrm>
        </p:grpSpPr>
        <p:sp>
          <p:nvSpPr>
            <p:cNvPr id="65" name="Google Shape;65;p9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9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9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9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9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9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9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9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9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9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13" name="Google Shape;113;p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4" name="Google Shape;114;p9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115" name="Google Shape;115;p9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" name="Google Shape;140;p9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0"/>
          <p:cNvGrpSpPr/>
          <p:nvPr/>
        </p:nvGrpSpPr>
        <p:grpSpPr>
          <a:xfrm>
            <a:off x="218" y="3708336"/>
            <a:ext cx="9143346" cy="1231682"/>
            <a:chOff x="218" y="898161"/>
            <a:chExt cx="9143346" cy="1231682"/>
          </a:xfrm>
        </p:grpSpPr>
        <p:sp>
          <p:nvSpPr>
            <p:cNvPr id="143" name="Google Shape;143;p10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0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0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0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0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0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0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0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0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0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0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0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0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0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0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0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0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0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0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0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0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0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0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0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0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0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10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0" name="Google Shape;190;p10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191" name="Google Shape;191;p10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0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0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0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0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0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0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0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0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0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1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1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0" name="Google Shape;220;p11"/>
          <p:cNvGrpSpPr/>
          <p:nvPr/>
        </p:nvGrpSpPr>
        <p:grpSpPr>
          <a:xfrm>
            <a:off x="218" y="3708336"/>
            <a:ext cx="9143346" cy="1231682"/>
            <a:chOff x="218" y="898161"/>
            <a:chExt cx="9143346" cy="1231682"/>
          </a:xfrm>
        </p:grpSpPr>
        <p:sp>
          <p:nvSpPr>
            <p:cNvPr id="221" name="Google Shape;221;p11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1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1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1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1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1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1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1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1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1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1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1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1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1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1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1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1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1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1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1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1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1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1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1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6" name="Google Shape;266;p11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267" name="Google Shape;267;p11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2" name="Google Shape;292;p11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12"/>
          <p:cNvGrpSpPr/>
          <p:nvPr/>
        </p:nvGrpSpPr>
        <p:grpSpPr>
          <a:xfrm>
            <a:off x="218" y="3708336"/>
            <a:ext cx="9143346" cy="1231682"/>
            <a:chOff x="218" y="898161"/>
            <a:chExt cx="9143346" cy="1231682"/>
          </a:xfrm>
        </p:grpSpPr>
        <p:sp>
          <p:nvSpPr>
            <p:cNvPr id="295" name="Google Shape;295;p12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2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2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2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2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2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2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2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12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2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2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12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2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2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12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2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2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2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12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2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12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2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2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2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2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2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2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2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2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2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2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2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2" name="Google Shape;342;p12"/>
          <p:cNvSpPr txBox="1">
            <a:spLocks noGrp="1"/>
          </p:cNvSpPr>
          <p:nvPr>
            <p:ph type="body" idx="2"/>
          </p:nvPr>
        </p:nvSpPr>
        <p:spPr>
          <a:xfrm>
            <a:off x="3534626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12"/>
          <p:cNvSpPr txBox="1">
            <a:spLocks noGrp="1"/>
          </p:cNvSpPr>
          <p:nvPr>
            <p:ph type="body" idx="3"/>
          </p:nvPr>
        </p:nvSpPr>
        <p:spPr>
          <a:xfrm>
            <a:off x="5827377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12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5" name="Google Shape;345;p12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346" name="Google Shape;346;p12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2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2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2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2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2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2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2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2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2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2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2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2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2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2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2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2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2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1" name="Google Shape;371;p12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43577"/>
            </a:gs>
            <a:gs pos="21000">
              <a:srgbClr val="062550"/>
            </a:gs>
            <a:gs pos="61000">
              <a:schemeClr val="lt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"/>
          <p:cNvSpPr txBox="1">
            <a:spLocks noGrp="1"/>
          </p:cNvSpPr>
          <p:nvPr>
            <p:ph type="ctrTitle"/>
          </p:nvPr>
        </p:nvSpPr>
        <p:spPr>
          <a:xfrm>
            <a:off x="742012" y="250853"/>
            <a:ext cx="7433400" cy="1786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800"/>
              <a:t>Predicting Customer Churn Likelihood, ABC Wireless </a:t>
            </a:r>
            <a:br>
              <a:rPr lang="en" sz="3800"/>
            </a:br>
            <a:r>
              <a:rPr lang="en" sz="1500"/>
              <a:t>By </a:t>
            </a:r>
            <a:br>
              <a:rPr lang="en" sz="1500"/>
            </a:br>
            <a:r>
              <a:rPr lang="en" sz="1500"/>
              <a:t>Sree Ananth Kumar Seethamraju, Eyob Tadele, Munerah AlFayez, Zade Al-Shayeb, Vamshee Deepak</a:t>
            </a:r>
            <a:endParaRPr sz="15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EC9911-76C3-D94B-A6F7-64DB6451C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53"/>
    </mc:Choice>
    <mc:Fallback>
      <p:transition spd="slow" advTm="15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b="1"/>
              <a:t>Churn Issue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</a:pPr>
            <a:r>
              <a:rPr lang="en"/>
              <a:t>It is more expensive to acquire a new customer than keep our existing ones.</a:t>
            </a:r>
            <a:endParaRPr/>
          </a:p>
        </p:txBody>
      </p:sp>
      <p:sp>
        <p:nvSpPr>
          <p:cNvPr id="382" name="Google Shape;382;p2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BUSINESS PROBLEM</a:t>
            </a:r>
            <a:endParaRPr/>
          </a:p>
        </p:txBody>
      </p:sp>
      <p:sp>
        <p:nvSpPr>
          <p:cNvPr id="383" name="Google Shape;383;p2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b="1"/>
              <a:t>Our Goal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</a:pPr>
            <a:r>
              <a:rPr lang="en"/>
              <a:t>Is to build a model that can predict/identify our customers who are likely to churn.</a:t>
            </a:r>
            <a:endParaRPr/>
          </a:p>
        </p:txBody>
      </p:sp>
      <p:sp>
        <p:nvSpPr>
          <p:cNvPr id="384" name="Google Shape;384;p2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75A1CB8-C060-EA41-9AED-74A0F13E50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39"/>
    </mc:Choice>
    <mc:Fallback>
      <p:transition spd="slow" advTm="94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"/>
          <p:cNvSpPr txBox="1">
            <a:spLocks noGrp="1"/>
          </p:cNvSpPr>
          <p:nvPr>
            <p:ph type="title"/>
          </p:nvPr>
        </p:nvSpPr>
        <p:spPr>
          <a:xfrm>
            <a:off x="1241850" y="446908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IMPORTANT NUMBERS</a:t>
            </a:r>
            <a:endParaRPr/>
          </a:p>
        </p:txBody>
      </p:sp>
      <p:graphicFrame>
        <p:nvGraphicFramePr>
          <p:cNvPr id="390" name="Google Shape;390;p3"/>
          <p:cNvGraphicFramePr/>
          <p:nvPr>
            <p:extLst>
              <p:ext uri="{D42A27DB-BD31-4B8C-83A1-F6EECF244321}">
                <p14:modId xmlns:p14="http://schemas.microsoft.com/office/powerpoint/2010/main" val="896284186"/>
              </p:ext>
            </p:extLst>
          </p:nvPr>
        </p:nvGraphicFramePr>
        <p:xfrm>
          <a:off x="1800036" y="1028235"/>
          <a:ext cx="4763496" cy="2730102"/>
        </p:xfrm>
        <a:graphic>
          <a:graphicData uri="http://schemas.openxmlformats.org/drawingml/2006/table">
            <a:tbl>
              <a:tblPr>
                <a:noFill/>
                <a:tableStyleId>{27338C67-5134-4619-9536-F70CFA7630B2}</a:tableStyleId>
              </a:tblPr>
              <a:tblGrid>
                <a:gridCol w="2381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7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8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CHURN RATE</a:t>
                      </a:r>
                      <a:endParaRPr sz="1100" u="none" strike="noStrike" cap="none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39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dk2"/>
                          </a:solidFill>
                          <a:latin typeface="Catamaran Thin"/>
                          <a:ea typeface="Catamaran Thin"/>
                          <a:cs typeface="Catamaran Thin"/>
                          <a:sym typeface="Catamaran Thin"/>
                        </a:rPr>
                        <a:t>AVG. CUSTOMER LIFETIME</a:t>
                      </a:r>
                      <a:endParaRPr sz="1100" u="none" strike="noStrike" cap="none">
                        <a:solidFill>
                          <a:schemeClr val="dk2"/>
                        </a:solidFill>
                        <a:latin typeface="Catamaran Thin"/>
                        <a:ea typeface="Catamaran Thin"/>
                        <a:cs typeface="Catamaran Thin"/>
                        <a:sym typeface="Catamaran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8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u="none" strike="noStrike" cap="none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25%</a:t>
                      </a:r>
                      <a:endParaRPr sz="1800" b="1" u="none" strike="noStrike" cap="none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39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u="none" strike="noStrike" cap="none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4 years</a:t>
                      </a:r>
                      <a:endParaRPr sz="1800" b="1" u="none" strike="noStrike" cap="none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8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u="none" strike="noStrike" cap="none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50%</a:t>
                      </a:r>
                      <a:endParaRPr sz="1800" b="1" u="none" strike="noStrike" cap="none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39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u="none" strike="noStrike" cap="none" dirty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2 years</a:t>
                      </a:r>
                      <a:endParaRPr sz="1800" b="1" u="none" strike="noStrike" cap="none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2558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u="none" strike="noStrike" cap="none" dirty="0">
                          <a:solidFill>
                            <a:schemeClr val="accent4"/>
                          </a:solidFill>
                        </a:rPr>
                        <a:t>17 to 20 million new subscribers come from competitors</a:t>
                      </a:r>
                      <a:endParaRPr dirty="0"/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B77FF">
                        <a:alpha val="2039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1" name="Google Shape;391;p3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73AA395-FC84-464C-9CEF-C99EBEFBA1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9767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APPROCH TO OUR PROBLEM</a:t>
            </a:r>
            <a:endParaRPr/>
          </a:p>
        </p:txBody>
      </p:sp>
      <p:sp>
        <p:nvSpPr>
          <p:cNvPr id="397" name="Google Shape;397;p4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398" name="Google Shape;398;p4"/>
          <p:cNvGrpSpPr/>
          <p:nvPr/>
        </p:nvGrpSpPr>
        <p:grpSpPr>
          <a:xfrm>
            <a:off x="1200448" y="1100515"/>
            <a:ext cx="3273345" cy="3074967"/>
            <a:chOff x="3778727" y="4460423"/>
            <a:chExt cx="720160" cy="676516"/>
          </a:xfrm>
        </p:grpSpPr>
        <p:sp>
          <p:nvSpPr>
            <p:cNvPr id="399" name="Google Shape;399;p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BUILD MODEL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4002092" y="4999728"/>
              <a:ext cx="275015" cy="137211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PREDICT &amp; EVALUATE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GET A FEEL FOR OUR DATA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DATA PREPARATION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CONSIDERABLE CLEANUP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>
                  <a:solidFill>
                    <a:schemeClr val="lt1"/>
                  </a:solidFill>
                  <a:latin typeface="Catamaran"/>
                  <a:ea typeface="Catamaran"/>
                  <a:cs typeface="Catamaran"/>
                  <a:sym typeface="Catamaran"/>
                </a:rPr>
                <a:t>STEPWISE REGRESSION</a:t>
              </a: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endParaRPr>
            </a:p>
          </p:txBody>
        </p:sp>
      </p:grpSp>
      <p:cxnSp>
        <p:nvCxnSpPr>
          <p:cNvPr id="406" name="Google Shape;406;p4"/>
          <p:cNvCxnSpPr/>
          <p:nvPr/>
        </p:nvCxnSpPr>
        <p:spPr>
          <a:xfrm>
            <a:off x="4401047" y="1587538"/>
            <a:ext cx="958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7" name="Google Shape;407;p4"/>
          <p:cNvSpPr txBox="1"/>
          <p:nvPr/>
        </p:nvSpPr>
        <p:spPr>
          <a:xfrm>
            <a:off x="5415729" y="1306927"/>
            <a:ext cx="3048539" cy="523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Consists of 19 features ranging from location, account length, plans, total minutes, total calls, and total charges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408" name="Google Shape;408;p4"/>
          <p:cNvCxnSpPr/>
          <p:nvPr/>
        </p:nvCxnSpPr>
        <p:spPr>
          <a:xfrm>
            <a:off x="4259822" y="2024460"/>
            <a:ext cx="1100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9" name="Google Shape;409;p4"/>
          <p:cNvSpPr txBox="1"/>
          <p:nvPr/>
        </p:nvSpPr>
        <p:spPr>
          <a:xfrm>
            <a:off x="5415730" y="1868370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Contains NAs and some negative values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410" name="Google Shape;410;p4"/>
          <p:cNvCxnSpPr/>
          <p:nvPr/>
        </p:nvCxnSpPr>
        <p:spPr>
          <a:xfrm>
            <a:off x="4059130" y="2461382"/>
            <a:ext cx="1300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1" name="Google Shape;411;p4"/>
          <p:cNvSpPr txBox="1"/>
          <p:nvPr/>
        </p:nvSpPr>
        <p:spPr>
          <a:xfrm>
            <a:off x="5415730" y="2305283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Application of RandomForest and kNN for imputation of NAs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412" name="Google Shape;412;p4"/>
          <p:cNvCxnSpPr/>
          <p:nvPr/>
        </p:nvCxnSpPr>
        <p:spPr>
          <a:xfrm>
            <a:off x="3888172" y="2898282"/>
            <a:ext cx="1471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3" name="Google Shape;413;p4"/>
          <p:cNvSpPr txBox="1"/>
          <p:nvPr/>
        </p:nvSpPr>
        <p:spPr>
          <a:xfrm>
            <a:off x="5415730" y="2742197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Helps us identify significant attributes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414" name="Google Shape;414;p4"/>
          <p:cNvCxnSpPr/>
          <p:nvPr/>
        </p:nvCxnSpPr>
        <p:spPr>
          <a:xfrm>
            <a:off x="3702336" y="3335204"/>
            <a:ext cx="16575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5" name="Google Shape;415;p4"/>
          <p:cNvSpPr txBox="1"/>
          <p:nvPr/>
        </p:nvSpPr>
        <p:spPr>
          <a:xfrm>
            <a:off x="5415730" y="3179110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Used to generate predictions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416" name="Google Shape;416;p4"/>
          <p:cNvCxnSpPr/>
          <p:nvPr/>
        </p:nvCxnSpPr>
        <p:spPr>
          <a:xfrm>
            <a:off x="3509083" y="3772104"/>
            <a:ext cx="18429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7" name="Google Shape;417;p4"/>
          <p:cNvSpPr txBox="1"/>
          <p:nvPr/>
        </p:nvSpPr>
        <p:spPr>
          <a:xfrm>
            <a:off x="5415730" y="3616023"/>
            <a:ext cx="25281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rPr>
              <a:t>How good are our predictions?</a:t>
            </a:r>
            <a:endParaRPr sz="1000" b="0" i="0" u="none" strike="noStrike" cap="none">
              <a:solidFill>
                <a:schemeClr val="dk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E003D63-4CAD-4945-BD78-208CF97B25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13806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/>
              <a:t>ACCURACY RATES OF OUR MODELS</a:t>
            </a:r>
            <a:endParaRPr dirty="0"/>
          </a:p>
        </p:txBody>
      </p:sp>
      <p:sp>
        <p:nvSpPr>
          <p:cNvPr id="423" name="Google Shape;423;p5"/>
          <p:cNvSpPr txBox="1">
            <a:spLocks noGrp="1"/>
          </p:cNvSpPr>
          <p:nvPr>
            <p:ph type="body" idx="1"/>
          </p:nvPr>
        </p:nvSpPr>
        <p:spPr>
          <a:xfrm>
            <a:off x="525983" y="1125350"/>
            <a:ext cx="7610628" cy="481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We applied two models for comparison of prediction accuracy : </a:t>
            </a:r>
            <a:endParaRPr dirty="0"/>
          </a:p>
        </p:txBody>
      </p:sp>
      <p:sp>
        <p:nvSpPr>
          <p:cNvPr id="424" name="Google Shape;424;p5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25" name="Google Shape;425;p5"/>
          <p:cNvSpPr txBox="1"/>
          <p:nvPr/>
        </p:nvSpPr>
        <p:spPr>
          <a:xfrm>
            <a:off x="1338557" y="1870147"/>
            <a:ext cx="208852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</a:pPr>
            <a:r>
              <a:rPr lang="en" sz="2400" b="1" i="0" u="none" strike="noStrike" cap="none" dirty="0" err="1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ModelRF</a:t>
            </a:r>
            <a:r>
              <a:rPr lang="en" sz="2400" b="1" i="0" u="none" strike="noStrike" cap="none" dirty="0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-&gt; 82%</a:t>
            </a:r>
            <a:endParaRPr dirty="0"/>
          </a:p>
        </p:txBody>
      </p:sp>
      <p:sp>
        <p:nvSpPr>
          <p:cNvPr id="426" name="Google Shape;426;p5"/>
          <p:cNvSpPr txBox="1"/>
          <p:nvPr/>
        </p:nvSpPr>
        <p:spPr>
          <a:xfrm>
            <a:off x="4762545" y="1841302"/>
            <a:ext cx="2435702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</a:pPr>
            <a:r>
              <a:rPr lang="en" sz="2400" b="1" i="0" u="none" strike="noStrike" cap="none" dirty="0" err="1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ModelKNN</a:t>
            </a:r>
            <a:r>
              <a:rPr lang="en" sz="2400" b="1" i="0" u="none" strike="noStrike" cap="none" dirty="0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-&gt; 80%</a:t>
            </a:r>
            <a:endParaRPr dirty="0"/>
          </a:p>
        </p:txBody>
      </p:sp>
      <p:grpSp>
        <p:nvGrpSpPr>
          <p:cNvPr id="427" name="Google Shape;427;p5"/>
          <p:cNvGrpSpPr/>
          <p:nvPr/>
        </p:nvGrpSpPr>
        <p:grpSpPr>
          <a:xfrm>
            <a:off x="856631" y="1921019"/>
            <a:ext cx="345971" cy="325505"/>
            <a:chOff x="5972700" y="2330200"/>
            <a:chExt cx="411625" cy="387275"/>
          </a:xfrm>
        </p:grpSpPr>
        <p:sp>
          <p:nvSpPr>
            <p:cNvPr id="428" name="Google Shape;428;p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0" name="Google Shape;430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5213" y="2530107"/>
            <a:ext cx="2965450" cy="13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"/>
          <p:cNvSpPr txBox="1"/>
          <p:nvPr/>
        </p:nvSpPr>
        <p:spPr>
          <a:xfrm>
            <a:off x="3617318" y="2585291"/>
            <a:ext cx="3458894" cy="95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</a:pPr>
            <a:r>
              <a:rPr lang="en" sz="2000" b="1" i="0" u="none" strike="noStrike" cap="none" dirty="0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Misclassification Rate = 1.73%</a:t>
            </a: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</a:pPr>
            <a:r>
              <a:rPr lang="en" sz="2000" b="1" i="0" u="none" strike="noStrike" cap="none" dirty="0">
                <a:solidFill>
                  <a:schemeClr val="accent3"/>
                </a:solidFill>
                <a:latin typeface="Catamaran"/>
                <a:ea typeface="Catamaran"/>
                <a:cs typeface="Catamaran"/>
                <a:sym typeface="Catamaran"/>
              </a:rPr>
              <a:t>(186+81)/1547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50A0529-1EB9-214A-A109-0B73B1ABF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11084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INSIGHTS FROM PREDICTION</a:t>
            </a:r>
            <a:endParaRPr/>
          </a:p>
        </p:txBody>
      </p:sp>
      <p:sp>
        <p:nvSpPr>
          <p:cNvPr id="437" name="Google Shape;437;p6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1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b="1">
                <a:solidFill>
                  <a:schemeClr val="accent3"/>
                </a:solidFill>
              </a:rPr>
              <a:t>Number of Service Calls</a:t>
            </a:r>
            <a:endParaRPr sz="1600" b="1">
              <a:solidFill>
                <a:schemeClr val="accent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The lower the service call, the more likelihood of churn.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800"/>
              </a:spcAft>
              <a:buSzPts val="1800"/>
              <a:buNone/>
            </a:pPr>
            <a:r>
              <a:rPr lang="en" sz="1200"/>
              <a:t>Maintain regular contact!!</a:t>
            </a:r>
            <a:endParaRPr sz="1200"/>
          </a:p>
        </p:txBody>
      </p:sp>
      <p:sp>
        <p:nvSpPr>
          <p:cNvPr id="438" name="Google Shape;438;p6"/>
          <p:cNvSpPr txBox="1">
            <a:spLocks noGrp="1"/>
          </p:cNvSpPr>
          <p:nvPr>
            <p:ph type="body" idx="2"/>
          </p:nvPr>
        </p:nvSpPr>
        <p:spPr>
          <a:xfrm>
            <a:off x="3534625" y="1125349"/>
            <a:ext cx="2074800" cy="225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b="1">
                <a:solidFill>
                  <a:schemeClr val="accent1"/>
                </a:solidFill>
              </a:rPr>
              <a:t>Total International Calls and Total International Charges</a:t>
            </a:r>
            <a:endParaRPr sz="16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</a:pPr>
            <a:r>
              <a:rPr lang="en" sz="1200"/>
              <a:t>We should promote our international plans more competitively in order to reduce churn</a:t>
            </a:r>
            <a:endParaRPr sz="1200"/>
          </a:p>
        </p:txBody>
      </p:sp>
      <p:sp>
        <p:nvSpPr>
          <p:cNvPr id="439" name="Google Shape;439;p6"/>
          <p:cNvSpPr txBox="1">
            <a:spLocks noGrp="1"/>
          </p:cNvSpPr>
          <p:nvPr>
            <p:ph type="body" idx="3"/>
          </p:nvPr>
        </p:nvSpPr>
        <p:spPr>
          <a:xfrm>
            <a:off x="5827376" y="1125350"/>
            <a:ext cx="2074800" cy="1587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b="1">
                <a:solidFill>
                  <a:srgbClr val="FF3D47"/>
                </a:solidFill>
              </a:rPr>
              <a:t>Total Day Calls and Total Day Charges</a:t>
            </a:r>
            <a:endParaRPr sz="1600" b="1">
              <a:solidFill>
                <a:srgbClr val="FF3D47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correlation plot simply tells us that the more time spent calling (day, evening, or night), the more the charge. It is positive correlation between minutes spent in a call (day, evening, or night) and charges incurred (day, evening, or night).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</a:pPr>
            <a:endParaRPr sz="1200"/>
          </a:p>
        </p:txBody>
      </p:sp>
      <p:sp>
        <p:nvSpPr>
          <p:cNvPr id="440" name="Google Shape;440;p6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CA1F56-1C11-6542-8DA2-0AF3BC6974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107"/>
    </mc:Choice>
    <mc:Fallback>
      <p:transition spd="slow" advTm="168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ubert template">
  <a:themeElements>
    <a:clrScheme name="Custom 347">
      <a:dk1>
        <a:srgbClr val="FFFFFF"/>
      </a:dk1>
      <a:lt1>
        <a:srgbClr val="04152C"/>
      </a:lt1>
      <a:dk2>
        <a:srgbClr val="CAD3E2"/>
      </a:dk2>
      <a:lt2>
        <a:srgbClr val="4C5E81"/>
      </a:lt2>
      <a:accent1>
        <a:srgbClr val="8097FF"/>
      </a:accent1>
      <a:accent2>
        <a:srgbClr val="3BE5CC"/>
      </a:accent2>
      <a:accent3>
        <a:srgbClr val="FFC229"/>
      </a:accent3>
      <a:accent4>
        <a:srgbClr val="FF826C"/>
      </a:accent4>
      <a:accent5>
        <a:srgbClr val="A54FA5"/>
      </a:accent5>
      <a:accent6>
        <a:srgbClr val="F00286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303</Words>
  <Application>Microsoft Macintosh PowerPoint</Application>
  <PresentationFormat>On-screen Show (16:9)</PresentationFormat>
  <Paragraphs>46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Catamaran Thin</vt:lpstr>
      <vt:lpstr>Calibri</vt:lpstr>
      <vt:lpstr>Catamaran</vt:lpstr>
      <vt:lpstr>Arial</vt:lpstr>
      <vt:lpstr>Hubert template</vt:lpstr>
      <vt:lpstr>Predicting Customer Churn Likelihood, ABC Wireless  By  Sree Ananth Kumar Seethamraju, Eyob Tadele, Munerah AlFayez, Zade Al-Shayeb, Vamshee Deepak</vt:lpstr>
      <vt:lpstr>BUSINESS PROBLEM</vt:lpstr>
      <vt:lpstr>IMPORTANT NUMBERS</vt:lpstr>
      <vt:lpstr>APPROCH TO OUR PROBLEM</vt:lpstr>
      <vt:lpstr>ACCURACY RATES OF OUR MODELS</vt:lpstr>
      <vt:lpstr>INSIGHTS FROM PREDICTION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Customer Churn Likelihood, ABC Wireless  By  Sree Ananth Kumar Seethamraju, Eyob Tadele, Munerah AlFayez, Zade Al-Shayeb, Vamshee Deepak</dc:title>
  <cp:lastModifiedBy>Eyob Tadele</cp:lastModifiedBy>
  <cp:revision>2</cp:revision>
  <dcterms:modified xsi:type="dcterms:W3CDTF">2021-12-17T02:32:51Z</dcterms:modified>
</cp:coreProperties>
</file>